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5" r:id="rId2"/>
  </p:sldMasterIdLst>
  <p:sldIdLst>
    <p:sldId id="256" r:id="rId3"/>
    <p:sldId id="262" r:id="rId4"/>
    <p:sldId id="260" r:id="rId5"/>
    <p:sldId id="257" r:id="rId6"/>
    <p:sldId id="263" r:id="rId7"/>
    <p:sldId id="264" r:id="rId8"/>
    <p:sldId id="266" r:id="rId9"/>
    <p:sldId id="268" r:id="rId10"/>
    <p:sldId id="269" r:id="rId11"/>
    <p:sldId id="270" r:id="rId12"/>
    <p:sldId id="271" r:id="rId13"/>
    <p:sldId id="272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014" y="-8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2.png>
</file>

<file path=ppt/media/image9.gi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3"/>
          <p:cNvSpPr>
            <a:spLocks noChangeArrowheads="1"/>
          </p:cNvSpPr>
          <p:nvPr userDrawn="1"/>
        </p:nvSpPr>
        <p:spPr bwMode="auto">
          <a:xfrm>
            <a:off x="8610600" y="6564317"/>
            <a:ext cx="533400" cy="2873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rIns="45720" anchor="ctr"/>
          <a:lstStyle/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fld id="{657D610B-3E95-46FD-AD8C-32321A0A75ED}" type="slidenum">
              <a:rPr lang="en-US" sz="1400">
                <a:solidFill>
                  <a:srgbClr val="000000"/>
                </a:solidFill>
                <a:ea typeface="ＭＳ Ｐゴシック" pitchFamily="-65" charset="-128"/>
              </a:rPr>
              <a:pPr algn="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t>‹#›</a:t>
            </a:fld>
            <a:endParaRPr lang="en-US" sz="1400">
              <a:solidFill>
                <a:srgbClr val="000000"/>
              </a:solidFill>
              <a:ea typeface="ＭＳ Ｐゴシック" pitchFamily="-65" charset="-128"/>
            </a:endParaRPr>
          </a:p>
        </p:txBody>
      </p:sp>
      <p:sp>
        <p:nvSpPr>
          <p:cNvPr id="8" name="Rectangle 38"/>
          <p:cNvSpPr>
            <a:spLocks noChangeArrowheads="1"/>
          </p:cNvSpPr>
          <p:nvPr userDrawn="1"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66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endParaRPr lang="en-US" sz="1600" b="1">
              <a:solidFill>
                <a:srgbClr val="000000"/>
              </a:solidFill>
              <a:ea typeface="ＭＳ Ｐゴシック" pitchFamily="-65" charset="-128"/>
            </a:endParaRPr>
          </a:p>
        </p:txBody>
      </p:sp>
      <p:pic>
        <p:nvPicPr>
          <p:cNvPr id="9" name="Picture 39" descr="vtlogowhit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76204"/>
            <a:ext cx="18288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7" name="Rectangle 7"/>
          <p:cNvSpPr>
            <a:spLocks noGrp="1" noChangeArrowheads="1"/>
          </p:cNvSpPr>
          <p:nvPr>
            <p:ph type="ctrTitle"/>
          </p:nvPr>
        </p:nvSpPr>
        <p:spPr>
          <a:xfrm>
            <a:off x="1143000" y="2130429"/>
            <a:ext cx="6781800" cy="841375"/>
          </a:xfrm>
        </p:spPr>
        <p:txBody>
          <a:bodyPr wrap="none"/>
          <a:lstStyle>
            <a:lvl1pPr>
              <a:defRPr>
                <a:solidFill>
                  <a:srgbClr val="AC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 b="1"/>
            </a:lvl1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1" name="Rectangle 40"/>
          <p:cNvSpPr>
            <a:spLocks noChangeArrowheads="1"/>
          </p:cNvSpPr>
          <p:nvPr userDrawn="1"/>
        </p:nvSpPr>
        <p:spPr bwMode="auto">
          <a:xfrm>
            <a:off x="0" y="6477000"/>
            <a:ext cx="8458200" cy="381000"/>
          </a:xfrm>
          <a:prstGeom prst="rect">
            <a:avLst/>
          </a:prstGeom>
          <a:gradFill rotWithShape="1">
            <a:gsLst>
              <a:gs pos="0">
                <a:srgbClr val="660000"/>
              </a:gs>
              <a:gs pos="100000">
                <a:schemeClr val="bg1"/>
              </a:gs>
            </a:gsLst>
            <a:lin ang="0" scaled="1"/>
          </a:gradFill>
          <a:ln w="12700">
            <a:noFill/>
            <a:miter lim="800000"/>
            <a:headEnd/>
            <a:tailEnd/>
          </a:ln>
          <a:effectLst/>
        </p:spPr>
        <p:txBody>
          <a:bodyPr wrap="none" rIns="45720" anchor="ctr"/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srgbClr val="FF9900"/>
                </a:solidFill>
                <a:latin typeface="Arial Unicode MS" pitchFamily="34" charset="-128"/>
                <a:ea typeface="ＭＳ Ｐゴシック" pitchFamily="-65" charset="-128"/>
              </a:rPr>
              <a:t>Unitized Structures Group</a:t>
            </a:r>
            <a:r>
              <a:rPr lang="en-US" sz="1400" dirty="0">
                <a:solidFill>
                  <a:srgbClr val="000000"/>
                </a:solidFill>
                <a:ea typeface="ＭＳ Ｐゴシック" pitchFamily="-65" charset="-128"/>
              </a:rPr>
              <a:t>                Multidisciplinary Analysis &amp; Design Center for Advanced Vehicles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332" y="1889"/>
            <a:ext cx="1241618" cy="60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0996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60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30975" y="76202"/>
            <a:ext cx="2019300" cy="38211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315" y="76202"/>
            <a:ext cx="5910262" cy="38211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5001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0"/>
            <a:ext cx="6096000" cy="5238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81000" y="823917"/>
            <a:ext cx="8382000" cy="4891087"/>
          </a:xfrm>
        </p:spPr>
        <p:txBody>
          <a:bodyPr/>
          <a:lstStyle/>
          <a:p>
            <a:pPr lvl="0"/>
            <a:r>
              <a:rPr lang="en-US" noProof="0" smtClean="0"/>
              <a:t>Click icon to add table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923058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3077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92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11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3"/>
          <p:cNvSpPr>
            <a:spLocks noChangeArrowheads="1"/>
          </p:cNvSpPr>
          <p:nvPr userDrawn="1"/>
        </p:nvSpPr>
        <p:spPr bwMode="auto">
          <a:xfrm>
            <a:off x="8610600" y="6564321"/>
            <a:ext cx="533400" cy="2873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rIns="45720" anchor="ctr"/>
          <a:lstStyle/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fld id="{657D610B-3E95-46FD-AD8C-32321A0A75ED}" type="slidenum">
              <a:rPr lang="en-US" sz="1400">
                <a:solidFill>
                  <a:srgbClr val="000000"/>
                </a:solidFill>
                <a:ea typeface="ＭＳ Ｐゴシック" pitchFamily="-65" charset="-128"/>
              </a:rPr>
              <a:pPr algn="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t>‹#›</a:t>
            </a:fld>
            <a:endParaRPr lang="en-US" sz="1400">
              <a:solidFill>
                <a:srgbClr val="000000"/>
              </a:solidFill>
              <a:ea typeface="ＭＳ Ｐゴシック" pitchFamily="-65" charset="-128"/>
            </a:endParaRPr>
          </a:p>
        </p:txBody>
      </p:sp>
      <p:sp>
        <p:nvSpPr>
          <p:cNvPr id="8" name="Rectangle 38"/>
          <p:cNvSpPr>
            <a:spLocks noChangeArrowheads="1"/>
          </p:cNvSpPr>
          <p:nvPr userDrawn="1"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66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endParaRPr lang="en-US" sz="1600" b="1">
              <a:solidFill>
                <a:srgbClr val="000000"/>
              </a:solidFill>
              <a:ea typeface="ＭＳ Ｐゴシック" pitchFamily="-65" charset="-128"/>
            </a:endParaRPr>
          </a:p>
        </p:txBody>
      </p:sp>
      <p:pic>
        <p:nvPicPr>
          <p:cNvPr id="9" name="Picture 39" descr="vtlogowhit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76204"/>
            <a:ext cx="18288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7" name="Rectangle 7"/>
          <p:cNvSpPr>
            <a:spLocks noGrp="1" noChangeArrowheads="1"/>
          </p:cNvSpPr>
          <p:nvPr>
            <p:ph type="ctrTitle"/>
          </p:nvPr>
        </p:nvSpPr>
        <p:spPr>
          <a:xfrm>
            <a:off x="1143000" y="2130433"/>
            <a:ext cx="6781800" cy="841375"/>
          </a:xfrm>
        </p:spPr>
        <p:txBody>
          <a:bodyPr wrap="none"/>
          <a:lstStyle>
            <a:lvl1pPr>
              <a:defRPr>
                <a:solidFill>
                  <a:srgbClr val="AC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12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 b="1"/>
            </a:lvl1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1" name="Rectangle 40"/>
          <p:cNvSpPr>
            <a:spLocks noChangeArrowheads="1"/>
          </p:cNvSpPr>
          <p:nvPr userDrawn="1"/>
        </p:nvSpPr>
        <p:spPr bwMode="auto">
          <a:xfrm>
            <a:off x="0" y="6477000"/>
            <a:ext cx="8458200" cy="381000"/>
          </a:xfrm>
          <a:prstGeom prst="rect">
            <a:avLst/>
          </a:prstGeom>
          <a:gradFill rotWithShape="1">
            <a:gsLst>
              <a:gs pos="0">
                <a:srgbClr val="660000"/>
              </a:gs>
              <a:gs pos="100000">
                <a:schemeClr val="bg1"/>
              </a:gs>
            </a:gsLst>
            <a:lin ang="0" scaled="1"/>
          </a:gradFill>
          <a:ln w="12700">
            <a:noFill/>
            <a:miter lim="800000"/>
            <a:headEnd/>
            <a:tailEnd/>
          </a:ln>
          <a:effectLst/>
        </p:spPr>
        <p:txBody>
          <a:bodyPr wrap="none" rIns="45720" anchor="ctr"/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srgbClr val="FF9900"/>
                </a:solidFill>
                <a:latin typeface="Arial Unicode MS" pitchFamily="34" charset="-128"/>
                <a:ea typeface="ＭＳ Ｐゴシック" pitchFamily="-65" charset="-128"/>
              </a:rPr>
              <a:t>Unitized Structures Group</a:t>
            </a:r>
            <a:r>
              <a:rPr lang="en-US" sz="1400" dirty="0">
                <a:solidFill>
                  <a:srgbClr val="000000"/>
                </a:solidFill>
                <a:ea typeface="ＭＳ Ｐゴシック" pitchFamily="-65" charset="-128"/>
              </a:rPr>
              <a:t>                Multidisciplinary Analysis &amp; Design Center for Advanced Vehicles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332" y="1889"/>
            <a:ext cx="1241618" cy="60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768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925" y="28581"/>
            <a:ext cx="6096000" cy="5238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9426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8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89681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14" y="1444625"/>
            <a:ext cx="3963987" cy="24526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4704" y="1444625"/>
            <a:ext cx="3965575" cy="24526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307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486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6925" y="28579"/>
            <a:ext cx="6096000" cy="5238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286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398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5310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09866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5843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258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30975" y="76202"/>
            <a:ext cx="2019300" cy="38211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315" y="76202"/>
            <a:ext cx="5910262" cy="38211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53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0"/>
            <a:ext cx="6096000" cy="5238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81000" y="823917"/>
            <a:ext cx="8382000" cy="4891087"/>
          </a:xfrm>
        </p:spPr>
        <p:txBody>
          <a:bodyPr/>
          <a:lstStyle/>
          <a:p>
            <a:pPr lvl="0"/>
            <a:r>
              <a:rPr lang="en-US" noProof="0" smtClean="0"/>
              <a:t>Click icon to add table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1038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842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4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96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12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81378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14" y="1444625"/>
            <a:ext cx="3963987" cy="24526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4702" y="1444625"/>
            <a:ext cx="3965575" cy="24526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9675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1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398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10754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3837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94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6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4" name="Rectangle 38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66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endParaRPr lang="en-US" sz="1600" b="1">
              <a:solidFill>
                <a:srgbClr val="000000"/>
              </a:solidFill>
              <a:ea typeface="ＭＳ Ｐゴシック" pitchFamily="-65" charset="-128"/>
            </a:endParaRPr>
          </a:p>
        </p:txBody>
      </p:sp>
      <p:sp>
        <p:nvSpPr>
          <p:cNvPr id="7172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0"/>
            <a:ext cx="6096000" cy="523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7173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823917"/>
            <a:ext cx="8382000" cy="48910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118" name="Rectangle 22"/>
          <p:cNvSpPr>
            <a:spLocks noChangeArrowheads="1"/>
          </p:cNvSpPr>
          <p:nvPr/>
        </p:nvSpPr>
        <p:spPr bwMode="auto">
          <a:xfrm>
            <a:off x="8610600" y="6564317"/>
            <a:ext cx="533400" cy="2873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rIns="45720" anchor="ctr"/>
          <a:lstStyle/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fld id="{A4049F22-B532-4360-B2A3-52B9A1C75D4B}" type="slidenum">
              <a:rPr lang="en-US" sz="1400">
                <a:solidFill>
                  <a:srgbClr val="000000"/>
                </a:solidFill>
                <a:ea typeface="ＭＳ Ｐゴシック" pitchFamily="-65" charset="-128"/>
              </a:rPr>
              <a:pPr algn="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t>‹#›</a:t>
            </a:fld>
            <a:endParaRPr lang="en-US" sz="1400">
              <a:solidFill>
                <a:srgbClr val="000000"/>
              </a:solidFill>
              <a:ea typeface="ＭＳ Ｐゴシック" pitchFamily="-65" charset="-128"/>
            </a:endParaRPr>
          </a:p>
        </p:txBody>
      </p:sp>
      <p:pic>
        <p:nvPicPr>
          <p:cNvPr id="7175" name="Picture 34" descr="vtlogowhite"/>
          <p:cNvPicPr>
            <a:picLocks noChangeAspect="1" noChangeArrowheads="1"/>
          </p:cNvPicPr>
          <p:nvPr/>
        </p:nvPicPr>
        <p:blipFill>
          <a:blip r:embed="rId16"/>
          <a:srcRect/>
          <a:stretch>
            <a:fillRect/>
          </a:stretch>
        </p:blipFill>
        <p:spPr bwMode="auto">
          <a:xfrm>
            <a:off x="0" y="76204"/>
            <a:ext cx="18288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36" name="Rectangle 40"/>
          <p:cNvSpPr>
            <a:spLocks noChangeArrowheads="1"/>
          </p:cNvSpPr>
          <p:nvPr/>
        </p:nvSpPr>
        <p:spPr bwMode="auto">
          <a:xfrm>
            <a:off x="0" y="6477000"/>
            <a:ext cx="8458200" cy="381000"/>
          </a:xfrm>
          <a:prstGeom prst="rect">
            <a:avLst/>
          </a:prstGeom>
          <a:gradFill rotWithShape="1">
            <a:gsLst>
              <a:gs pos="0">
                <a:srgbClr val="660000"/>
              </a:gs>
              <a:gs pos="100000">
                <a:schemeClr val="bg1"/>
              </a:gs>
            </a:gsLst>
            <a:lin ang="0" scaled="1"/>
          </a:gradFill>
          <a:ln w="12700">
            <a:noFill/>
            <a:miter lim="800000"/>
            <a:headEnd/>
            <a:tailEnd/>
          </a:ln>
          <a:effectLst/>
        </p:spPr>
        <p:txBody>
          <a:bodyPr wrap="none" rIns="45720" anchor="ctr"/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srgbClr val="FF9900"/>
                </a:solidFill>
                <a:latin typeface="Arial Unicode MS" pitchFamily="34" charset="-128"/>
                <a:ea typeface="ＭＳ Ｐゴシック" pitchFamily="-65" charset="-128"/>
              </a:rPr>
              <a:t>Unitized Structures Group</a:t>
            </a:r>
            <a:r>
              <a:rPr lang="en-US" sz="1400" dirty="0">
                <a:solidFill>
                  <a:srgbClr val="000000"/>
                </a:solidFill>
                <a:ea typeface="ＭＳ Ｐゴシック" pitchFamily="-65" charset="-128"/>
              </a:rPr>
              <a:t>                Multidisciplinary Analysis &amp; Design Center for Advanced Vehicles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332" y="1889"/>
            <a:ext cx="1241618" cy="60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61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400" b="1" i="1">
          <a:solidFill>
            <a:schemeClr val="accent1"/>
          </a:solidFill>
          <a:latin typeface="Arial" pitchFamily="-65" charset="0"/>
        </a:defRPr>
      </a:lvl6pPr>
      <a:lvl7pPr marL="914400"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400" b="1" i="1">
          <a:solidFill>
            <a:schemeClr val="accent1"/>
          </a:solidFill>
          <a:latin typeface="Arial" pitchFamily="-65" charset="0"/>
        </a:defRPr>
      </a:lvl7pPr>
      <a:lvl8pPr marL="1371600"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400" b="1" i="1">
          <a:solidFill>
            <a:schemeClr val="accent1"/>
          </a:solidFill>
          <a:latin typeface="Arial" pitchFamily="-65" charset="0"/>
        </a:defRPr>
      </a:lvl8pPr>
      <a:lvl9pPr marL="1828800"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400" b="1" i="1">
          <a:solidFill>
            <a:schemeClr val="accent1"/>
          </a:solidFill>
          <a:latin typeface="Arial" pitchFamily="-65" charset="0"/>
        </a:defRPr>
      </a:lvl9pPr>
    </p:titleStyle>
    <p:bodyStyle>
      <a:lvl1pPr marL="457200" indent="-4572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2" charset="2"/>
        <a:buChar char="Ø"/>
        <a:defRPr sz="2800">
          <a:solidFill>
            <a:srgbClr val="3366FF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2" charset="2"/>
        <a:buChar char="q"/>
        <a:defRPr sz="24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Arial" pitchFamily="34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2" charset="2"/>
        <a:buChar char="Ø"/>
        <a:defRPr sz="16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-65" charset="2"/>
        <a:buChar char="Ø"/>
        <a:defRPr sz="14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-65" charset="2"/>
        <a:buChar char="Ø"/>
        <a:defRPr sz="14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-65" charset="2"/>
        <a:buChar char="Ø"/>
        <a:defRPr sz="14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-65" charset="2"/>
        <a:buChar char="Ø"/>
        <a:defRPr sz="14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4" name="Rectangle 38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66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endParaRPr lang="en-US" sz="1600" b="1">
              <a:solidFill>
                <a:srgbClr val="000000"/>
              </a:solidFill>
              <a:ea typeface="ＭＳ Ｐゴシック" pitchFamily="-65" charset="-128"/>
            </a:endParaRPr>
          </a:p>
        </p:txBody>
      </p:sp>
      <p:sp>
        <p:nvSpPr>
          <p:cNvPr id="7172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0"/>
            <a:ext cx="6096000" cy="523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7173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823917"/>
            <a:ext cx="8382000" cy="48910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118" name="Rectangle 22"/>
          <p:cNvSpPr>
            <a:spLocks noChangeArrowheads="1"/>
          </p:cNvSpPr>
          <p:nvPr/>
        </p:nvSpPr>
        <p:spPr bwMode="auto">
          <a:xfrm>
            <a:off x="8610600" y="6564321"/>
            <a:ext cx="533400" cy="2873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rIns="45720" anchor="ctr"/>
          <a:lstStyle/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fld id="{A4049F22-B532-4360-B2A3-52B9A1C75D4B}" type="slidenum">
              <a:rPr lang="en-US" sz="1400">
                <a:solidFill>
                  <a:srgbClr val="000000"/>
                </a:solidFill>
                <a:ea typeface="ＭＳ Ｐゴシック" pitchFamily="-65" charset="-128"/>
              </a:rPr>
              <a:pPr algn="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t>‹#›</a:t>
            </a:fld>
            <a:endParaRPr lang="en-US" sz="1400">
              <a:solidFill>
                <a:srgbClr val="000000"/>
              </a:solidFill>
              <a:ea typeface="ＭＳ Ｐゴシック" pitchFamily="-65" charset="-128"/>
            </a:endParaRPr>
          </a:p>
        </p:txBody>
      </p:sp>
      <p:pic>
        <p:nvPicPr>
          <p:cNvPr id="7175" name="Picture 34" descr="vtlogowhite"/>
          <p:cNvPicPr>
            <a:picLocks noChangeAspect="1" noChangeArrowheads="1"/>
          </p:cNvPicPr>
          <p:nvPr/>
        </p:nvPicPr>
        <p:blipFill>
          <a:blip r:embed="rId16"/>
          <a:srcRect/>
          <a:stretch>
            <a:fillRect/>
          </a:stretch>
        </p:blipFill>
        <p:spPr bwMode="auto">
          <a:xfrm>
            <a:off x="0" y="76204"/>
            <a:ext cx="18288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36" name="Rectangle 40"/>
          <p:cNvSpPr>
            <a:spLocks noChangeArrowheads="1"/>
          </p:cNvSpPr>
          <p:nvPr/>
        </p:nvSpPr>
        <p:spPr bwMode="auto">
          <a:xfrm>
            <a:off x="0" y="6477000"/>
            <a:ext cx="8458200" cy="381000"/>
          </a:xfrm>
          <a:prstGeom prst="rect">
            <a:avLst/>
          </a:prstGeom>
          <a:gradFill rotWithShape="1">
            <a:gsLst>
              <a:gs pos="0">
                <a:srgbClr val="660000"/>
              </a:gs>
              <a:gs pos="100000">
                <a:schemeClr val="bg1"/>
              </a:gs>
            </a:gsLst>
            <a:lin ang="0" scaled="1"/>
          </a:gradFill>
          <a:ln w="12700">
            <a:noFill/>
            <a:miter lim="800000"/>
            <a:headEnd/>
            <a:tailEnd/>
          </a:ln>
          <a:effectLst/>
        </p:spPr>
        <p:txBody>
          <a:bodyPr wrap="none" rIns="45720" anchor="ctr"/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srgbClr val="FF9900"/>
                </a:solidFill>
                <a:latin typeface="Arial Unicode MS" pitchFamily="34" charset="-128"/>
                <a:ea typeface="ＭＳ Ｐゴシック" pitchFamily="-65" charset="-128"/>
              </a:rPr>
              <a:t>Unitized Structures Group</a:t>
            </a:r>
            <a:r>
              <a:rPr lang="en-US" sz="1400" dirty="0">
                <a:solidFill>
                  <a:srgbClr val="000000"/>
                </a:solidFill>
                <a:ea typeface="ＭＳ Ｐゴシック" pitchFamily="-65" charset="-128"/>
              </a:rPr>
              <a:t>                Multidisciplinary Analysis &amp; Design Center for Advanced Vehicles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332" y="1889"/>
            <a:ext cx="1241618" cy="60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44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3200" b="1" i="1">
          <a:solidFill>
            <a:schemeClr val="accent1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400" b="1" i="1">
          <a:solidFill>
            <a:schemeClr val="accent1"/>
          </a:solidFill>
          <a:latin typeface="Arial" pitchFamily="-65" charset="0"/>
        </a:defRPr>
      </a:lvl6pPr>
      <a:lvl7pPr marL="914400"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400" b="1" i="1">
          <a:solidFill>
            <a:schemeClr val="accent1"/>
          </a:solidFill>
          <a:latin typeface="Arial" pitchFamily="-65" charset="0"/>
        </a:defRPr>
      </a:lvl7pPr>
      <a:lvl8pPr marL="1371600"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400" b="1" i="1">
          <a:solidFill>
            <a:schemeClr val="accent1"/>
          </a:solidFill>
          <a:latin typeface="Arial" pitchFamily="-65" charset="0"/>
        </a:defRPr>
      </a:lvl8pPr>
      <a:lvl9pPr marL="1828800" algn="ctr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2400" b="1" i="1">
          <a:solidFill>
            <a:schemeClr val="accent1"/>
          </a:solidFill>
          <a:latin typeface="Arial" pitchFamily="-65" charset="0"/>
        </a:defRPr>
      </a:lvl9pPr>
    </p:titleStyle>
    <p:bodyStyle>
      <a:lvl1pPr marL="457200" indent="-4572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2" charset="2"/>
        <a:buChar char="Ø"/>
        <a:defRPr sz="2800">
          <a:solidFill>
            <a:srgbClr val="3366FF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2" charset="2"/>
        <a:buChar char="q"/>
        <a:defRPr sz="24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Arial" pitchFamily="34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2" charset="2"/>
        <a:buChar char="Ø"/>
        <a:defRPr sz="16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-65" charset="2"/>
        <a:buChar char="Ø"/>
        <a:defRPr sz="14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-65" charset="2"/>
        <a:buChar char="Ø"/>
        <a:defRPr sz="14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-65" charset="2"/>
        <a:buChar char="Ø"/>
        <a:defRPr sz="14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181D68"/>
        </a:buClr>
        <a:buFont typeface="Wingdings" pitchFamily="-65" charset="2"/>
        <a:buChar char="Ø"/>
        <a:defRPr sz="14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oleObject" Target="../embeddings/oleObject1.bin"/><Relationship Id="rId7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4" Type="http://schemas.openxmlformats.org/officeDocument/2006/relationships/package" Target="../embeddings/Microsoft_Excel_Worksheet1.xlsx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oleObject" Target="../embeddings/oleObject3.bin"/><Relationship Id="rId7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7.emf"/><Relationship Id="rId5" Type="http://schemas.openxmlformats.org/officeDocument/2006/relationships/image" Target="../media/image5.emf"/><Relationship Id="rId10" Type="http://schemas.openxmlformats.org/officeDocument/2006/relationships/package" Target="../embeddings/Microsoft_Excel_Worksheet5.xlsx"/><Relationship Id="rId4" Type="http://schemas.openxmlformats.org/officeDocument/2006/relationships/package" Target="../embeddings/Microsoft_Excel_Worksheet3.xlsx"/><Relationship Id="rId9" Type="http://schemas.openxmlformats.org/officeDocument/2006/relationships/oleObject" Target="../embeddings/oleObject5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6.xlsx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130429"/>
            <a:ext cx="6781800" cy="1298571"/>
          </a:xfrm>
        </p:spPr>
        <p:txBody>
          <a:bodyPr/>
          <a:lstStyle/>
          <a:p>
            <a:r>
              <a:rPr lang="en-US" sz="3600" i="0" dirty="0" smtClean="0"/>
              <a:t>Updated mAEWing1 FEM v2.1</a:t>
            </a:r>
            <a:br>
              <a:rPr lang="en-US" sz="3600" i="0" dirty="0" smtClean="0"/>
            </a:br>
            <a:r>
              <a:rPr lang="en-US" sz="3600" i="0" dirty="0" smtClean="0"/>
              <a:t>Repaired </a:t>
            </a:r>
            <a:r>
              <a:rPr lang="en-US" sz="3600" i="0" dirty="0" err="1" smtClean="0"/>
              <a:t>Skoll</a:t>
            </a:r>
            <a:endParaRPr lang="en-US" sz="3600" i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99"/>
                </a:solidFill>
              </a:rPr>
              <a:t>Virginia Tech</a:t>
            </a:r>
          </a:p>
          <a:p>
            <a:r>
              <a:rPr lang="en-US" dirty="0" smtClean="0">
                <a:solidFill>
                  <a:srgbClr val="000099"/>
                </a:solidFill>
              </a:rPr>
              <a:t>Sep 9, 2015</a:t>
            </a:r>
            <a:endParaRPr lang="en-US" dirty="0">
              <a:solidFill>
                <a:srgbClr val="00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867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Anti-Symmetric Bending Mode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7"/>
            <a:ext cx="9144000" cy="57626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25800" y="4876800"/>
            <a:ext cx="2286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23.42  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196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Anti-Symmetric Torsion Mode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838200"/>
            <a:ext cx="9144000" cy="55522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00400" y="4876800"/>
            <a:ext cx="2286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29.75  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6020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Symmetric Torsion Mode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9144000" cy="56003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00400" y="4876800"/>
            <a:ext cx="2286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30.34  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1651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Mass properties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5072487"/>
              </p:ext>
            </p:extLst>
          </p:nvPr>
        </p:nvGraphicFramePr>
        <p:xfrm>
          <a:off x="838200" y="838200"/>
          <a:ext cx="4319864" cy="350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Worksheet" r:id="rId4" imgW="3838589" imgH="3114743" progId="Excel.Sheet.12">
                  <p:embed/>
                </p:oleObj>
              </mc:Choice>
              <mc:Fallback>
                <p:oleObj name="Worksheet" r:id="rId4" imgW="3838589" imgH="311474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00" y="838200"/>
                        <a:ext cx="4319864" cy="350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8718197"/>
              </p:ext>
            </p:extLst>
          </p:nvPr>
        </p:nvGraphicFramePr>
        <p:xfrm>
          <a:off x="228600" y="4495800"/>
          <a:ext cx="5410200" cy="1756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Worksheet" r:id="rId7" imgW="4781623" imgH="1552643" progId="Excel.Sheet.12">
                  <p:embed/>
                </p:oleObj>
              </mc:Choice>
              <mc:Fallback>
                <p:oleObj name="Worksheet" r:id="rId7" imgW="4781623" imgH="155264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28600" y="4495800"/>
                        <a:ext cx="5410200" cy="1756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486400" y="1555849"/>
            <a:ext cx="3276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From the given file on mass properties of fixed </a:t>
            </a:r>
            <a:r>
              <a:rPr lang="en-US" dirty="0" err="1" smtClean="0">
                <a:solidFill>
                  <a:srgbClr val="000000"/>
                </a:solidFill>
              </a:rPr>
              <a:t>Skoll</a:t>
            </a:r>
            <a:r>
              <a:rPr lang="en-US" dirty="0" smtClean="0">
                <a:solidFill>
                  <a:srgbClr val="000000"/>
                </a:solidFill>
              </a:rPr>
              <a:t>,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Only mass for </a:t>
            </a:r>
            <a:r>
              <a:rPr lang="en-US" dirty="0" err="1" smtClean="0">
                <a:solidFill>
                  <a:srgbClr val="000000"/>
                </a:solidFill>
              </a:rPr>
              <a:t>Centerbody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and wing changed, others same as that of original </a:t>
            </a:r>
            <a:r>
              <a:rPr lang="en-US" dirty="0" err="1" smtClean="0">
                <a:solidFill>
                  <a:srgbClr val="000000"/>
                </a:solidFill>
              </a:rPr>
              <a:t>Skoll</a:t>
            </a:r>
            <a:endParaRPr lang="en-US" dirty="0" smtClean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Total mass moments of inertia </a:t>
            </a:r>
            <a:r>
              <a:rPr lang="en-US" dirty="0" err="1" smtClean="0">
                <a:solidFill>
                  <a:srgbClr val="000000"/>
                </a:solidFill>
              </a:rPr>
              <a:t>Ixx</a:t>
            </a:r>
            <a:r>
              <a:rPr lang="en-US" dirty="0" smtClean="0">
                <a:solidFill>
                  <a:srgbClr val="000000"/>
                </a:solidFill>
              </a:rPr>
              <a:t> and </a:t>
            </a:r>
            <a:r>
              <a:rPr lang="en-US" dirty="0" err="1" smtClean="0">
                <a:solidFill>
                  <a:srgbClr val="000000"/>
                </a:solidFill>
              </a:rPr>
              <a:t>Iyy</a:t>
            </a:r>
            <a:r>
              <a:rPr lang="en-US" dirty="0" smtClean="0">
                <a:solidFill>
                  <a:srgbClr val="000000"/>
                </a:solidFill>
              </a:rPr>
              <a:t> should change</a:t>
            </a:r>
          </a:p>
        </p:txBody>
      </p:sp>
    </p:spTree>
    <p:extLst>
      <p:ext uri="{BB962C8B-B14F-4D97-AF65-F5344CB8AC3E}">
        <p14:creationId xmlns:p14="http://schemas.microsoft.com/office/powerpoint/2010/main" val="291597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 </a:t>
            </a:r>
            <a:r>
              <a:rPr lang="en-US" dirty="0" err="1" smtClean="0"/>
              <a:t>Skoll</a:t>
            </a:r>
            <a:r>
              <a:rPr lang="en-US" dirty="0" smtClean="0"/>
              <a:t> FEM v2.0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5471030"/>
              </p:ext>
            </p:extLst>
          </p:nvPr>
        </p:nvGraphicFramePr>
        <p:xfrm>
          <a:off x="1676400" y="685800"/>
          <a:ext cx="6096000" cy="17486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Worksheet" r:id="rId4" imgW="4781623" imgH="1371600" progId="Excel.Sheet.12">
                  <p:embed/>
                </p:oleObj>
              </mc:Choice>
              <mc:Fallback>
                <p:oleObj name="Worksheet" r:id="rId4" imgW="4781623" imgH="1371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6400" y="685800"/>
                        <a:ext cx="6096000" cy="17486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1088984"/>
              </p:ext>
            </p:extLst>
          </p:nvPr>
        </p:nvGraphicFramePr>
        <p:xfrm>
          <a:off x="1676400" y="2590800"/>
          <a:ext cx="6096000" cy="1736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Worksheet" r:id="rId7" imgW="4781623" imgH="1362143" progId="Excel.Sheet.12">
                  <p:embed/>
                </p:oleObj>
              </mc:Choice>
              <mc:Fallback>
                <p:oleObj name="Worksheet" r:id="rId7" imgW="4781623" imgH="136214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76400" y="2590800"/>
                        <a:ext cx="6096000" cy="1736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2711295"/>
              </p:ext>
            </p:extLst>
          </p:nvPr>
        </p:nvGraphicFramePr>
        <p:xfrm>
          <a:off x="1676400" y="4419600"/>
          <a:ext cx="6101610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Worksheet" r:id="rId10" imgW="4781623" imgH="1552643" progId="Excel.Sheet.12">
                  <p:embed/>
                </p:oleObj>
              </mc:Choice>
              <mc:Fallback>
                <p:oleObj name="Worksheet" r:id="rId10" imgW="4781623" imgH="155264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676400" y="4419600"/>
                        <a:ext cx="6101610" cy="198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56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Repaired </a:t>
            </a:r>
            <a:r>
              <a:rPr lang="en-US" dirty="0" err="1" smtClean="0"/>
              <a:t>Skoll</a:t>
            </a:r>
            <a:r>
              <a:rPr lang="en-US" dirty="0" smtClean="0"/>
              <a:t> FEM v2.1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81000" y="823917"/>
            <a:ext cx="8382000" cy="2176379"/>
          </a:xfrm>
        </p:spPr>
        <p:txBody>
          <a:bodyPr/>
          <a:lstStyle/>
          <a:p>
            <a:r>
              <a:rPr lang="en-US" b="1" dirty="0" smtClean="0">
                <a:solidFill>
                  <a:srgbClr val="000099"/>
                </a:solidFill>
              </a:rPr>
              <a:t>Update point mass in CB1 in FEM v2.0</a:t>
            </a:r>
          </a:p>
          <a:p>
            <a:pPr lvl="1"/>
            <a:r>
              <a:rPr lang="en-US" dirty="0" smtClean="0"/>
              <a:t>Increase propulsion battery mass</a:t>
            </a:r>
          </a:p>
          <a:p>
            <a:pPr lvl="1"/>
            <a:r>
              <a:rPr lang="en-US" dirty="0" smtClean="0"/>
              <a:t>Increase ballast mass</a:t>
            </a:r>
          </a:p>
          <a:p>
            <a:r>
              <a:rPr lang="en-US" b="1" dirty="0">
                <a:solidFill>
                  <a:srgbClr val="000099"/>
                </a:solidFill>
              </a:rPr>
              <a:t>Increase point mass in wing cg for repaired </a:t>
            </a:r>
            <a:r>
              <a:rPr lang="en-US" b="1" dirty="0" err="1" smtClean="0">
                <a:solidFill>
                  <a:srgbClr val="000099"/>
                </a:solidFill>
              </a:rPr>
              <a:t>Skoll</a:t>
            </a:r>
            <a:endParaRPr lang="en-US" b="1" dirty="0">
              <a:solidFill>
                <a:srgbClr val="000099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14600" y="3183298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Mass </a:t>
            </a:r>
            <a:r>
              <a:rPr lang="en-US" b="1" dirty="0" smtClean="0">
                <a:solidFill>
                  <a:srgbClr val="000000"/>
                </a:solidFill>
              </a:rPr>
              <a:t>Properties for repaired </a:t>
            </a:r>
            <a:r>
              <a:rPr lang="en-US" b="1" dirty="0" err="1" smtClean="0">
                <a:solidFill>
                  <a:srgbClr val="000000"/>
                </a:solidFill>
              </a:rPr>
              <a:t>Skoll</a:t>
            </a:r>
            <a:endParaRPr lang="en-US" b="1" dirty="0">
              <a:solidFill>
                <a:srgbClr val="000000"/>
              </a:solidFill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8533015"/>
              </p:ext>
            </p:extLst>
          </p:nvPr>
        </p:nvGraphicFramePr>
        <p:xfrm>
          <a:off x="381000" y="3962400"/>
          <a:ext cx="8234892" cy="236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Worksheet" r:id="rId4" imgW="4781623" imgH="1371600" progId="Excel.Sheet.12">
                  <p:embed/>
                </p:oleObj>
              </mc:Choice>
              <mc:Fallback>
                <p:oleObj name="Worksheet" r:id="rId4" imgW="4781623" imgH="1371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3962400"/>
                        <a:ext cx="8234892" cy="236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686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Symmetric Bending Mode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762000"/>
            <a:ext cx="8781384" cy="5532120"/>
          </a:xfrm>
        </p:spPr>
      </p:pic>
      <p:sp>
        <p:nvSpPr>
          <p:cNvPr id="5" name="TextBox 4"/>
          <p:cNvSpPr txBox="1"/>
          <p:nvPr/>
        </p:nvSpPr>
        <p:spPr>
          <a:xfrm>
            <a:off x="3505200" y="4876800"/>
            <a:ext cx="2286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6.07 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5592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 Anti-Symmetric Bending Mode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5819"/>
            <a:ext cx="9144000" cy="56663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76600" y="4724400"/>
            <a:ext cx="2286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8.68 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6297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 Anti-Symmetric Torsion Mode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5500"/>
            <a:ext cx="9144000" cy="55901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429000" y="4953000"/>
            <a:ext cx="2286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10.39 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0067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 Symmetric Torsion Mode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4120"/>
            <a:ext cx="9144000" cy="57497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52800" y="4876800"/>
            <a:ext cx="2286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12.15 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6738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Symmetric Bending Mode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244"/>
            <a:ext cx="9144000" cy="56015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00400" y="4876800"/>
            <a:ext cx="22860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19.47 Hz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6170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T-Template1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FFFFFF"/>
      </a:accent1>
      <a:accent2>
        <a:srgbClr val="00AE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009D00"/>
      </a:accent6>
      <a:hlink>
        <a:srgbClr val="FC0128"/>
      </a:hlink>
      <a:folHlink>
        <a:srgbClr val="CECECE"/>
      </a:folHlink>
    </a:clrScheme>
    <a:fontScheme name="VT-Template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</a:defRPr>
        </a:defPPr>
      </a:lstStyle>
    </a:lnDef>
  </a:objectDefaults>
  <a:extraClrSchemeLst>
    <a:extraClrScheme>
      <a:clrScheme name="VT-Template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T-Template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VT-Template1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FFFFFF"/>
      </a:accent1>
      <a:accent2>
        <a:srgbClr val="00AE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009D00"/>
      </a:accent6>
      <a:hlink>
        <a:srgbClr val="FC0128"/>
      </a:hlink>
      <a:folHlink>
        <a:srgbClr val="CECECE"/>
      </a:folHlink>
    </a:clrScheme>
    <a:fontScheme name="VT-Template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</a:defRPr>
        </a:defPPr>
      </a:lstStyle>
    </a:lnDef>
  </a:objectDefaults>
  <a:extraClrSchemeLst>
    <a:extraClrScheme>
      <a:clrScheme name="VT-Template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T-Template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T-Template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133</Words>
  <Application>Microsoft Office PowerPoint</Application>
  <PresentationFormat>On-screen Show (4:3)</PresentationFormat>
  <Paragraphs>31</Paragraphs>
  <Slides>12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VT-Template1</vt:lpstr>
      <vt:lpstr>2_VT-Template1</vt:lpstr>
      <vt:lpstr>Worksheet</vt:lpstr>
      <vt:lpstr>Updated mAEWing1 FEM v2.1 Repaired Skoll</vt:lpstr>
      <vt:lpstr>Mass properties</vt:lpstr>
      <vt:lpstr>Original Skoll FEM v2.0</vt:lpstr>
      <vt:lpstr>Repaired Skoll FEM v2.1</vt:lpstr>
      <vt:lpstr>1st Symmetric Bending Mode</vt:lpstr>
      <vt:lpstr>1st Anti-Symmetric Bending Mode</vt:lpstr>
      <vt:lpstr>1st Anti-Symmetric Torsion Mode</vt:lpstr>
      <vt:lpstr>1st Symmetric Torsion Mode</vt:lpstr>
      <vt:lpstr>2nd Symmetric Bending Mode</vt:lpstr>
      <vt:lpstr>2nd Anti-Symmetric Bending Mode</vt:lpstr>
      <vt:lpstr>2nd Anti-Symmetric Torsion Mode</vt:lpstr>
      <vt:lpstr>2nd Symmetric Torsion Mode</vt:lpstr>
    </vt:vector>
  </TitlesOfParts>
  <Company>Virginia 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 Zhao</dc:creator>
  <cp:lastModifiedBy>Wei Zhao</cp:lastModifiedBy>
  <cp:revision>15</cp:revision>
  <dcterms:created xsi:type="dcterms:W3CDTF">2015-07-31T15:08:54Z</dcterms:created>
  <dcterms:modified xsi:type="dcterms:W3CDTF">2015-09-09T17:53:24Z</dcterms:modified>
</cp:coreProperties>
</file>

<file path=docProps/thumbnail.jpeg>
</file>